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6" r:id="rId11"/>
    <p:sldId id="270" r:id="rId12"/>
    <p:sldId id="27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AA8DA-3540-4FA7-A161-FA60B22F60FB}" type="datetimeFigureOut">
              <a:rPr lang="en-US" smtClean="0"/>
              <a:pPr/>
              <a:t>12/26/2015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8AF93-DCCC-47CA-9D12-B83262EB4E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8AF93-DCCC-47CA-9D12-B83262EB4EB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8AF93-DCCC-47CA-9D12-B83262EB4EB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9BFEC63-C7EE-49BF-9729-5FF2671CFF13}" type="datetime1">
              <a:rPr lang="en-US" smtClean="0"/>
              <a:pPr/>
              <a:t>12/26/2015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362B50-04FF-417E-9F71-B19DFBAEA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07B7C5-477D-4ECE-8EE8-A405CF1CAA1A}" type="datetime1">
              <a:rPr lang="en-US" smtClean="0"/>
              <a:pPr/>
              <a:t>12/26/2015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62B50-04FF-417E-9F71-B19DFBAEA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E851CB-30A9-4590-BB4A-034D3B5D6F62}" type="datetime1">
              <a:rPr lang="en-US" smtClean="0"/>
              <a:pPr/>
              <a:t>12/26/2015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62B50-04FF-417E-9F71-B19DFBAEA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DE5F4C-6CE7-4917-83F2-AC524E47F1C0}" type="datetime1">
              <a:rPr lang="en-US" smtClean="0"/>
              <a:pPr/>
              <a:t>12/26/2015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62B50-04FF-417E-9F71-B19DFBAEAC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9CE9A3-EE46-46BA-B1BF-C5E8851799CB}" type="datetime1">
              <a:rPr lang="en-US" smtClean="0"/>
              <a:pPr/>
              <a:t>12/26/2015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62B50-04FF-417E-9F71-B19DFBAEAC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BB5833B-81D1-41B7-BB9C-F95293F6C2C5}" type="datetime1">
              <a:rPr lang="en-US" smtClean="0"/>
              <a:pPr/>
              <a:t>12/26/2015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62B50-04FF-417E-9F71-B19DFBAEAC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1DC789-4C4F-4D12-BF46-F91605BE79B5}" type="datetime1">
              <a:rPr lang="en-US" smtClean="0"/>
              <a:pPr/>
              <a:t>12/26/2015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62B50-04FF-417E-9F71-B19DFBAEA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EC09E7-341D-4ADD-91D9-5C1B69374837}" type="datetime1">
              <a:rPr lang="en-US" smtClean="0"/>
              <a:pPr/>
              <a:t>12/26/2015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62B50-04FF-417E-9F71-B19DFBAEAC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94EB561-0440-46CD-A694-AF5BDDBAA49C}" type="datetime1">
              <a:rPr lang="en-US" smtClean="0"/>
              <a:pPr/>
              <a:t>12/26/2015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62B50-04FF-417E-9F71-B19DFBAEA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2CE8CED-898E-4A6A-A10A-CD12EDAECBB8}" type="datetime1">
              <a:rPr lang="en-US" smtClean="0"/>
              <a:pPr/>
              <a:t>12/26/2015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362B50-04FF-417E-9F71-B19DFBAEA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1CE3EE-2826-43FC-B8E7-0B294FF1666B}" type="datetime1">
              <a:rPr lang="en-US" smtClean="0"/>
              <a:pPr/>
              <a:t>12/26/2015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362B50-04FF-417E-9F71-B19DFBAEAC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291B035-7C41-438E-9029-0B202BAB011F}" type="datetime1">
              <a:rPr lang="en-US" smtClean="0"/>
              <a:pPr/>
              <a:t>12/26/2015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5362B50-04FF-417E-9F71-B19DFBAEAC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luster_analysis" TargetMode="External"/><Relationship Id="rId2" Type="http://schemas.openxmlformats.org/officeDocument/2006/relationships/hyperlink" Target="https://en.wikipedia.org/wiki/DBSCA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ups.etf.rs/lab/MPS%20-%20Lab4%20-%20CUDA.pdf" TargetMode="External"/><Relationship Id="rId5" Type="http://schemas.openxmlformats.org/officeDocument/2006/relationships/hyperlink" Target="http://mups.etf.rs/vezbe/MPS%20-%20CUDA.pdf" TargetMode="External"/><Relationship Id="rId4" Type="http://schemas.openxmlformats.org/officeDocument/2006/relationships/hyperlink" Target="http://codereview.stackexchange.com/questions/23966/density-based-clustering-of-image-keypoint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1829761"/>
          </a:xfrm>
        </p:spPr>
        <p:txBody>
          <a:bodyPr anchor="ctr"/>
          <a:lstStyle/>
          <a:p>
            <a:pPr algn="ctr"/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DBSCAN </a:t>
            </a:r>
            <a:r>
              <a:rPr lang="sr-Latn-R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lgorithm</a:t>
            </a:r>
            <a:endParaRPr lang="en-US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Marko Živković</a:t>
            </a:r>
          </a:p>
          <a:p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3179/2015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regionQuery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GPU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143000"/>
            <a:ext cx="8898427" cy="5332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29600" y="6407944"/>
            <a:ext cx="783432" cy="365125"/>
          </a:xfrm>
        </p:spPr>
        <p:txBody>
          <a:bodyPr/>
          <a:lstStyle/>
          <a:p>
            <a:fld id="{75362B50-04FF-417E-9F71-B19DFBAEAC6D}" type="slidenum">
              <a:rPr lang="en-US" smtClean="0"/>
              <a:pPr/>
              <a:t>10</a:t>
            </a:fld>
            <a:r>
              <a:rPr lang="en-US" dirty="0" smtClean="0"/>
              <a:t>/12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63880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None/>
            </a:pP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./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dbscan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numPts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xmin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xmax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ymin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ymax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minPts</a:t>
            </a:r>
            <a:r>
              <a:rPr lang="en-US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eps</a:t>
            </a:r>
            <a:endParaRPr lang="en-US" sz="2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./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dbscan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100 -10 20 -30 15 5 50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CPU implementation time: 0.179264[ms]</a:t>
            </a:r>
          </a:p>
          <a:p>
            <a:pPr>
              <a:spcAft>
                <a:spcPts val="1200"/>
              </a:spcAft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GPU implementation time: 1.608224[ms]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./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dbscan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1000 -10 20 -30 15 5 10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CPU implementation time: 29.422592[ms]</a:t>
            </a:r>
          </a:p>
          <a:p>
            <a:pPr>
              <a:spcAft>
                <a:spcPts val="1200"/>
              </a:spcAft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GPU implementation time: 21.141760[ms]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./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dbscan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10000 -10 20 -30 15 5 3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CPU implementation time: 1329.740479[ms]</a:t>
            </a:r>
          </a:p>
          <a:p>
            <a:pPr>
              <a:spcAft>
                <a:spcPts val="1200"/>
              </a:spcAft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GPU implementation time: 331.086670[ms]</a:t>
            </a:r>
          </a:p>
          <a:p>
            <a:pPr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./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dbscan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100000 -10 20 -30 15 5 1.2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CPU implementation time: 132792.062500[ms]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GPU implementation time: 19935.035156[ms]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 anchor="t">
            <a:normAutofit/>
          </a:bodyPr>
          <a:lstStyle/>
          <a:p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6407944"/>
            <a:ext cx="707232" cy="365125"/>
          </a:xfrm>
        </p:spPr>
        <p:txBody>
          <a:bodyPr/>
          <a:lstStyle/>
          <a:p>
            <a:fld id="{75362B50-04FF-417E-9F71-B19DFBAEAC6D}" type="slidenum">
              <a:rPr lang="en-US" smtClean="0"/>
              <a:pPr/>
              <a:t>11</a:t>
            </a:fld>
            <a:r>
              <a:rPr lang="en-US" dirty="0" smtClean="0"/>
              <a:t>/12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5071872"/>
          </a:xfrm>
        </p:spPr>
        <p:txBody>
          <a:bodyPr>
            <a:normAutofit fontScale="92500"/>
          </a:bodyPr>
          <a:lstStyle/>
          <a:p>
            <a:pPr marL="566928" indent="-457200">
              <a:spcAft>
                <a:spcPts val="1200"/>
              </a:spcAft>
              <a:buClrTx/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DBSCAN,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Backlund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H.,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Hedblom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A.,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Neijman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N.,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Linköpings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Universitet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2011</a:t>
            </a:r>
          </a:p>
          <a:p>
            <a:pPr marL="566928" indent="-457200">
              <a:spcAft>
                <a:spcPts val="1200"/>
              </a:spcAft>
              <a:buClrTx/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ST-DBSCAN,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Birant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D.,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A.,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Dokuz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Eylul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University, 2006</a:t>
            </a:r>
          </a:p>
          <a:p>
            <a:pPr marL="566928" indent="-457200">
              <a:spcAft>
                <a:spcPts val="1200"/>
              </a:spcAft>
              <a:buClrTx/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https://en.wikipedia.org/wiki/DBSCAN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spcAft>
                <a:spcPts val="1200"/>
              </a:spcAft>
              <a:buClrTx/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https://en.wikipedia.org/wiki/Cluster_analysis#Density-based_clustering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spcAft>
                <a:spcPts val="1200"/>
              </a:spcAft>
              <a:buClrTx/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http://codereview.stackexchange.com/questions/23966/density-based-clustering-of-image-keypoints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>
              <a:spcAft>
                <a:spcPts val="1200"/>
              </a:spcAft>
              <a:buClrTx/>
              <a:buFont typeface="+mj-lt"/>
              <a:buAutoNum type="arabicPeriod"/>
            </a:pPr>
            <a:r>
              <a:rPr lang="en-US" sz="2400" dirty="0" smtClean="0">
                <a:hlinkClick r:id="rId5"/>
              </a:rPr>
              <a:t>http://mups.etf.rs/vezbe/MPS%20-%20CUDA.pdf</a:t>
            </a:r>
            <a:endParaRPr lang="en-US" sz="2400" dirty="0" smtClean="0"/>
          </a:p>
          <a:p>
            <a:pPr marL="566928" indent="-457200">
              <a:buClrTx/>
              <a:buFont typeface="+mj-lt"/>
              <a:buAutoNum type="arabicPeriod"/>
            </a:pPr>
            <a:r>
              <a:rPr lang="en-US" sz="2400" dirty="0" smtClean="0">
                <a:hlinkClick r:id="rId6"/>
              </a:rPr>
              <a:t>http://mups.etf.rs/lab/MPS%20-%20Lab4%20-%20CUDA.pdf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001000" y="6407944"/>
            <a:ext cx="1012032" cy="365125"/>
          </a:xfrm>
        </p:spPr>
        <p:txBody>
          <a:bodyPr/>
          <a:lstStyle/>
          <a:p>
            <a:r>
              <a:rPr lang="en-US" dirty="0" smtClean="0"/>
              <a:t>12/</a:t>
            </a:r>
            <a:fld id="{75362B50-04FF-417E-9F71-B19DFBAEAC6D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481328"/>
            <a:ext cx="8991600" cy="514807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Clustering is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process of grouping large data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sets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according to their similarity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Density-based clustering:</a:t>
            </a:r>
          </a:p>
          <a:p>
            <a:pPr lvl="1">
              <a:spcAft>
                <a:spcPts val="6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groups together points that are closely packed together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marks as outliers points that lie alone in low-density regions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DBSCAN obtains the density associated with a point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by counting the number of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points </a:t>
            </a:r>
            <a:r>
              <a:rPr lang="en-US" sz="240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 region of specified radius around the point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Input parameters: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Radius value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epsilon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i="1" dirty="0" smtClean="0">
                <a:latin typeface="Times New Roman" pitchFamily="18" charset="0"/>
                <a:cs typeface="Times New Roman" pitchFamily="18" charset="0"/>
              </a:rPr>
              <a:t>ε</a:t>
            </a:r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Aft>
                <a:spcPts val="1200"/>
              </a:spcAft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Minimum points required to form cluster (</a:t>
            </a:r>
            <a:r>
              <a:rPr lang="en-US" noProof="1" smtClean="0">
                <a:latin typeface="Times New Roman" pitchFamily="18" charset="0"/>
                <a:cs typeface="Times New Roman" pitchFamily="18" charset="0"/>
              </a:rPr>
              <a:t>minPts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anchor="t">
            <a:normAutofit fontScale="9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Density-based spatial clustering of applications with noise (DBSCAN)</a:t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6407944"/>
            <a:ext cx="631032" cy="365125"/>
          </a:xfrm>
        </p:spPr>
        <p:txBody>
          <a:bodyPr/>
          <a:lstStyle/>
          <a:p>
            <a:fld id="{75362B50-04FF-417E-9F71-B19DFBAEAC6D}" type="slidenum">
              <a:rPr lang="en-US" smtClean="0"/>
              <a:pPr/>
              <a:t>2</a:t>
            </a:fld>
            <a:r>
              <a:rPr lang="en-US" dirty="0" smtClean="0"/>
              <a:t>/12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2133600"/>
            <a:ext cx="6858000" cy="4525963"/>
          </a:xfrm>
        </p:spPr>
        <p:txBody>
          <a:bodyPr>
            <a:normAutofit/>
          </a:bodyPr>
          <a:lstStyle/>
          <a:p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Directly density-reachable</a:t>
            </a:r>
          </a:p>
          <a:p>
            <a:pPr lvl="2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Point p is directly density-reachable from point q </a:t>
            </a:r>
          </a:p>
          <a:p>
            <a:pPr lvl="1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if p is within the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Eps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-neighborhood of q, </a:t>
            </a:r>
          </a:p>
          <a:p>
            <a:pPr lvl="1">
              <a:spcAft>
                <a:spcPts val="1200"/>
              </a:spcAft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and q is a core point.</a:t>
            </a:r>
          </a:p>
          <a:p>
            <a:r>
              <a:rPr lang="en-US" sz="3000" i="1" dirty="0" smtClean="0">
                <a:latin typeface="Times New Roman" pitchFamily="18" charset="0"/>
                <a:cs typeface="Times New Roman" pitchFamily="18" charset="0"/>
              </a:rPr>
              <a:t>Density-reachable</a:t>
            </a:r>
          </a:p>
          <a:p>
            <a:pPr marL="649224" lvl="3" indent="-256032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r>
              <a:rPr lang="en-US" sz="3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Point p is density-reachable from point q </a:t>
            </a:r>
          </a:p>
          <a:p>
            <a:pPr marL="649224" lvl="3" indent="-256032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if there is a chain of points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p1,. . .,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649224" lvl="3" indent="-256032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such that 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p1 = q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= p </a:t>
            </a:r>
          </a:p>
          <a:p>
            <a:pPr marL="649224" lvl="3" indent="-256032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and pi+1 is directly density-reachable from pi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Points Classification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4495800"/>
            <a:ext cx="2286000" cy="214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7" descr="D:\  Fax\ 9 sem\psz\prezentacija\slike\neighbor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2133600"/>
            <a:ext cx="2247900" cy="189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81000" y="13716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Core point 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At least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minPts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points are within distance ε of it</a:t>
            </a:r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382000" y="6407944"/>
            <a:ext cx="631032" cy="365125"/>
          </a:xfrm>
        </p:spPr>
        <p:txBody>
          <a:bodyPr/>
          <a:lstStyle/>
          <a:p>
            <a:fld id="{75362B50-04FF-417E-9F71-B19DFBAEAC6D}" type="slidenum">
              <a:rPr lang="en-US" smtClean="0"/>
              <a:pPr/>
              <a:t>3</a:t>
            </a:fld>
            <a:r>
              <a:rPr lang="en-US" dirty="0" smtClean="0"/>
              <a:t>/12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6858000" cy="4343400"/>
          </a:xfrm>
        </p:spPr>
        <p:txBody>
          <a:bodyPr>
            <a:normAutofit lnSpcReduction="10000"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Density-connected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Point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density-connected to point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q</a:t>
            </a:r>
          </a:p>
          <a:p>
            <a:pPr>
              <a:spcAft>
                <a:spcPts val="1200"/>
              </a:spcAft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if there is point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o </a:t>
            </a:r>
            <a:br>
              <a:rPr lang="en-US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such that both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are density-reachable from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r>
              <a:rPr lang="en-US" sz="2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Border Point</a:t>
            </a:r>
          </a:p>
          <a:p>
            <a:pPr>
              <a:buNone/>
            </a:pP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Point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a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Border point </a:t>
            </a:r>
            <a:br>
              <a:rPr lang="en-US" sz="24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it is not a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Core point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Aft>
                <a:spcPts val="1200"/>
              </a:spcAft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but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density-reachable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from another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Core Point</a:t>
            </a:r>
          </a:p>
          <a:p>
            <a:r>
              <a:rPr lang="en-US" sz="2800" i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Noise </a:t>
            </a:r>
            <a:endParaRPr lang="en-US" sz="2800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Points not reachable from any other point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Points Classification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8950" y="1219200"/>
            <a:ext cx="230505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3124200"/>
            <a:ext cx="2057400" cy="177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4953000"/>
            <a:ext cx="1876425" cy="1734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407944"/>
            <a:ext cx="554832" cy="365125"/>
          </a:xfrm>
        </p:spPr>
        <p:txBody>
          <a:bodyPr/>
          <a:lstStyle/>
          <a:p>
            <a:fld id="{75362B50-04FF-417E-9F71-B19DFBAEAC6D}" type="slidenum">
              <a:rPr lang="en-US" smtClean="0"/>
              <a:pPr/>
              <a:t>4</a:t>
            </a:fld>
            <a:r>
              <a:rPr lang="en-US" dirty="0" smtClean="0"/>
              <a:t>/12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524000"/>
            <a:ext cx="4191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1524000"/>
            <a:ext cx="4343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8200" y="6407944"/>
            <a:ext cx="554832" cy="365125"/>
          </a:xfrm>
        </p:spPr>
        <p:txBody>
          <a:bodyPr/>
          <a:lstStyle/>
          <a:p>
            <a:fld id="{75362B50-04FF-417E-9F71-B19DFBAEAC6D}" type="slidenum">
              <a:rPr lang="en-US" smtClean="0"/>
              <a:pPr/>
              <a:t>5</a:t>
            </a:fld>
            <a:r>
              <a:rPr lang="en-US" dirty="0" smtClean="0"/>
              <a:t>/12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381000"/>
            <a:ext cx="8763000" cy="6096000"/>
          </a:xfrm>
        </p:spPr>
        <p:txBody>
          <a:bodyPr/>
          <a:lstStyle/>
          <a:p>
            <a:pPr>
              <a:buNone/>
            </a:pPr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Advantages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Does not require the number of clusters in the data a priori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 find arbitrarily shaped clusters</a:t>
            </a:r>
          </a:p>
          <a:p>
            <a:pPr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Robust to Noise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Mostly insensitive to the ordering of points in the database</a:t>
            </a:r>
          </a:p>
        </p:txBody>
      </p:sp>
      <p:pic>
        <p:nvPicPr>
          <p:cNvPr id="4098" name="Picture 2" descr="File:DBSCAN-density-data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819400"/>
            <a:ext cx="3886200" cy="3820146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407944"/>
            <a:ext cx="554832" cy="365125"/>
          </a:xfrm>
        </p:spPr>
        <p:txBody>
          <a:bodyPr/>
          <a:lstStyle/>
          <a:p>
            <a:fld id="{75362B50-04FF-417E-9F71-B19DFBAEAC6D}" type="slidenum">
              <a:rPr lang="en-US" smtClean="0"/>
              <a:pPr/>
              <a:t>6</a:t>
            </a:fld>
            <a:r>
              <a:rPr lang="en-US" dirty="0" smtClean="0"/>
              <a:t>/12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52400"/>
            <a:ext cx="8991600" cy="54864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None/>
            </a:pPr>
            <a:r>
              <a:rPr lang="en-US" sz="4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Disadvantages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Border points reachable from more than one cluster, 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 be part of either cluster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(DBSCAN* - treats border points as noise)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Choosing a meaningful distance threshold ε can be difficult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Cannot cluster well data sets with large differences in densities </a:t>
            </a:r>
          </a:p>
          <a:p>
            <a:pPr>
              <a:spcAft>
                <a:spcPts val="600"/>
              </a:spcAft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minPts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-ε combination cannot  be chosen appropriately  for all clusters)</a:t>
            </a:r>
            <a:endParaRPr lang="en-US" sz="20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82000" y="6407944"/>
            <a:ext cx="631032" cy="365125"/>
          </a:xfrm>
        </p:spPr>
        <p:txBody>
          <a:bodyPr/>
          <a:lstStyle/>
          <a:p>
            <a:fld id="{75362B50-04FF-417E-9F71-B19DFBAEAC6D}" type="slidenum">
              <a:rPr lang="en-US" smtClean="0"/>
              <a:pPr/>
              <a:t>7</a:t>
            </a:fld>
            <a:r>
              <a:rPr lang="en-US" dirty="0" smtClean="0"/>
              <a:t>/12</a:t>
            </a:r>
            <a:endParaRPr lang="en-US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95800" y="2335432"/>
            <a:ext cx="4495800" cy="452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481329"/>
            <a:ext cx="8610600" cy="4511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Satellites images</a:t>
            </a:r>
          </a:p>
          <a:p>
            <a:pPr lvl="1">
              <a:spcAft>
                <a:spcPts val="1200"/>
              </a:spcAft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Classifying areas of the satellite-taken images 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according to forest, water and mountains. </a:t>
            </a: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X-ray crystallography</a:t>
            </a:r>
          </a:p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Locates all atoms within a crystal, 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which results in a large amount of data. </a:t>
            </a:r>
          </a:p>
          <a:p>
            <a:pPr lvl="1">
              <a:spcAft>
                <a:spcPts val="1200"/>
              </a:spcAft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DBSCAN algorithm can be used to find and classify the atoms in the data.</a:t>
            </a:r>
          </a:p>
          <a:p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Anomaly Detection in Temperature Data</a:t>
            </a:r>
          </a:p>
          <a:p>
            <a:pPr lvl="1">
              <a:buNone/>
            </a:pP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Relevant due to the environmental changes (global warming)</a:t>
            </a:r>
          </a:p>
          <a:p>
            <a:pPr lvl="1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It can also discover equipment errors and so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These unusual patterns need to be detected and examined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458200" y="6407944"/>
            <a:ext cx="554832" cy="365125"/>
          </a:xfrm>
        </p:spPr>
        <p:txBody>
          <a:bodyPr/>
          <a:lstStyle/>
          <a:p>
            <a:fld id="{75362B50-04FF-417E-9F71-B19DFBAEAC6D}" type="slidenum">
              <a:rPr lang="en-US" smtClean="0"/>
              <a:pPr/>
              <a:t>8</a:t>
            </a:fld>
            <a:r>
              <a:rPr lang="en-US" dirty="0" smtClean="0"/>
              <a:t>/12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regionQuery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on CPU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676400"/>
            <a:ext cx="8663583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05800" y="6407944"/>
            <a:ext cx="707232" cy="365125"/>
          </a:xfrm>
        </p:spPr>
        <p:txBody>
          <a:bodyPr/>
          <a:lstStyle/>
          <a:p>
            <a:fld id="{75362B50-04FF-417E-9F71-B19DFBAEAC6D}" type="slidenum">
              <a:rPr lang="en-US" smtClean="0"/>
              <a:pPr/>
              <a:t>9</a:t>
            </a:fld>
            <a:r>
              <a:rPr lang="en-US" dirty="0" smtClean="0"/>
              <a:t>/12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671</TotalTime>
  <Words>269</Words>
  <Application>Microsoft Office PowerPoint</Application>
  <PresentationFormat>On-screen Show (4:3)</PresentationFormat>
  <Paragraphs>89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DBSCAN algorithm</vt:lpstr>
      <vt:lpstr>Density-based spatial clustering of applications with noise (DBSCAN)  </vt:lpstr>
      <vt:lpstr>Points Classification</vt:lpstr>
      <vt:lpstr>Points Classification</vt:lpstr>
      <vt:lpstr>Algorithm</vt:lpstr>
      <vt:lpstr>Slide 6</vt:lpstr>
      <vt:lpstr>Slide 7</vt:lpstr>
      <vt:lpstr>Applications</vt:lpstr>
      <vt:lpstr>regionQuery on CPU</vt:lpstr>
      <vt:lpstr>regionQuery on GPU</vt:lpstr>
      <vt:lpstr>Results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DBSCAN algorithm</dc:title>
  <dc:creator>Marko</dc:creator>
  <cp:lastModifiedBy>Marko</cp:lastModifiedBy>
  <cp:revision>68</cp:revision>
  <dcterms:created xsi:type="dcterms:W3CDTF">2015-12-21T13:39:58Z</dcterms:created>
  <dcterms:modified xsi:type="dcterms:W3CDTF">2015-12-26T19:04:05Z</dcterms:modified>
</cp:coreProperties>
</file>